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7" r:id="rId5"/>
    <p:sldId id="278" r:id="rId6"/>
    <p:sldId id="279" r:id="rId7"/>
    <p:sldId id="280" r:id="rId8"/>
    <p:sldId id="281" r:id="rId9"/>
    <p:sldId id="257" r:id="rId10"/>
    <p:sldId id="264" r:id="rId11"/>
    <p:sldId id="258" r:id="rId12"/>
    <p:sldId id="265" r:id="rId13"/>
    <p:sldId id="266" r:id="rId14"/>
    <p:sldId id="259" r:id="rId15"/>
    <p:sldId id="267" r:id="rId16"/>
    <p:sldId id="269" r:id="rId17"/>
    <p:sldId id="268" r:id="rId18"/>
    <p:sldId id="260" r:id="rId19"/>
    <p:sldId id="261" r:id="rId20"/>
    <p:sldId id="262" r:id="rId21"/>
    <p:sldId id="263" r:id="rId22"/>
    <p:sldId id="270" r:id="rId23"/>
    <p:sldId id="271" r:id="rId24"/>
    <p:sldId id="272" r:id="rId25"/>
    <p:sldId id="273" r:id="rId26"/>
    <p:sldId id="27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D4AD4-093B-80B0-16B0-3589DD192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F1AA66-9ED0-2444-B8AC-27A6F8655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FB654-2319-6334-CF9C-BFF0A2677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5CAE8-4CC7-12C8-9C8F-A4737B40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B86C4-F374-9B4A-FF0D-D1F94AD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89559-0E97-4511-C260-DA2AA2409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B5CF2B-1EB8-32DD-452C-F4D751679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0C2AB-FA07-3E55-63B7-C3B1D9D2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14BAC-9FBA-E56C-3907-B65F7F3E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41CF5-EF18-6265-BD4B-6576AA0E9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6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BE1E09-362A-C066-4E10-BD278DD0B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01D896-BC2E-D585-6147-7281FD03F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87958-C59C-8688-29AF-11809F23F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F697-EDFC-9077-E614-5A7F234B5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CA6CD-E3EB-B6DE-5463-4621277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8B21A-C8A8-AF29-465E-B817ABF7A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982FD-11F6-B37F-DF37-9BDB80C2E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F6E8B-7180-7044-AAC3-8804001CD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DB841-4E26-272D-1234-CC55E74E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08459-3A3B-C5C4-969F-A613CBA35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1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051B8-078D-4006-B2AD-5F41CAC77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BF1A2-AE17-FAC1-C06A-54A095244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050D1-0DB3-2496-5232-40BC8BA0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BD469-5625-86EA-7ACB-C318FED3E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0009E-4863-443A-0D8D-5494D532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C18C6-D2DF-8569-5437-83EE4FB61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077DB-6D26-2C20-5D00-02C4131DB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10310-4003-63D7-D689-01F80B879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90544-D6EE-36B4-9FE0-DE3A7AB6E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59AAA-920D-1B6F-FE3A-436CAC7B5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392F9-A030-0430-C421-B98A9CB3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9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2D230-34AE-C14A-AE26-7A8214A57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06075-D484-7BAC-85D6-3C0DEC930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746679-BF3F-CB50-E77A-A5552B8D6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90E341-41B4-E798-0BAD-874F28173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268B80-5415-462C-09A2-670503FD3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8AB6E4-656E-0796-75C8-B11C999F8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4508EC-54B7-A130-88E2-ACFDFFB3A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B80218-658C-4F92-B768-DA6CF93EA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3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A0F7-680C-C5AF-D81B-389BECA1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4AEF29-D4CB-E2A9-DAB7-F7BBB67C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A9FD9A-B054-445A-FF5E-FCF14F6A2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BB9D21-7EB5-55F5-F63A-DE0A8864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15491E-CF60-602C-4E2D-30E161106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2E213-033D-8879-C162-958A31156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E5C7E-06BE-F4B0-0721-AAA7FFDE1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7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9C30F-41D8-1C71-7DFF-04F92332D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57772-0EB9-A95C-617F-A44DC1D7E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504AF-659A-764D-4E1C-D583CD770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55941-0BDE-0C85-CA74-68ED04F67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863EB8-4FE0-BCA6-733F-7F4F7F56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AE166-6B9E-8DB6-B233-D5F972EA8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2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2452D-037D-F8CB-81E4-07EA4C849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EDDB0-139A-7672-E077-EB3A84814C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0A301-74C5-4935-9728-C261D4302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502FB-A243-2218-D562-6AA659DB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64E41-2EF2-6F94-39D1-D796D7C67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FFD35-14D6-7CAF-B783-D80173664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4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17DD86-943E-8401-97AA-7A116CA2E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84DE6-1ACF-B7F8-0DDB-24A802FD9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0F389-1C1B-3231-9522-0C711F36D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5EA917-E12E-479D-9CE0-C7A27B28F598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B45A1-82B4-F036-F424-60F6EB9D4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3B9E8-11D1-B91C-1B48-6C5F0B77B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F33792-21DF-44B8-8A56-4296409F2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4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95BC39-A3BC-D3D3-498E-2F56FF8769A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324E3E-B24B-05D7-9390-802A4E418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28800"/>
            <a:ext cx="9144000" cy="2057400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REVISED CHANGES TO ADDITIONAL 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1135D8-ADB5-A381-FED1-81CEEF4BF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104" y="4005072"/>
            <a:ext cx="10296144" cy="1700784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Including Revised IEEPA, Section 301, Section232</a:t>
            </a:r>
          </a:p>
        </p:txBody>
      </p:sp>
    </p:spTree>
    <p:extLst>
      <p:ext uri="{BB962C8B-B14F-4D97-AF65-F5344CB8AC3E}">
        <p14:creationId xmlns:p14="http://schemas.microsoft.com/office/powerpoint/2010/main" val="1143959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2B9597-41FE-2D0C-6843-CB57C3FB70BA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A5FFBC0-9C15-19A5-FB49-125770880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81"/>
            <a:ext cx="10515600" cy="5520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3 - Section IEEPA and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1-97 HTS CN Origin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C2BCF2D-B843-63CF-DF20-346518BD92E4}"/>
              </a:ext>
            </a:extLst>
          </p:cNvPr>
          <p:cNvSpPr txBox="1">
            <a:spLocks/>
          </p:cNvSpPr>
          <p:nvPr/>
        </p:nvSpPr>
        <p:spPr>
          <a:xfrm>
            <a:off x="6810374" y="2139695"/>
            <a:ext cx="4543425" cy="4037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1-97 HTS goes last</a:t>
            </a:r>
          </a:p>
          <a:p>
            <a:r>
              <a:rPr lang="en-US" dirty="0"/>
              <a:t>Include dutiable value on this line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213C32-49F9-31D1-507B-33A877BB4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108" y="1700212"/>
            <a:ext cx="5724525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37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3F50F0-16A6-D7A4-A7F9-7659517D1F5F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E51C1DA-3DA7-AE81-3AB3-B74A4BC8A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335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4 - </a:t>
            </a:r>
            <a:r>
              <a:rPr lang="en-US" kern="100" dirty="0">
                <a:solidFill>
                  <a:srgbClr val="00B050"/>
                </a:solidFill>
                <a:effectLst/>
                <a:latin typeface="Aldhabi" panose="01000000000000000000" pitchFamily="2" charset="-78"/>
                <a:ea typeface="Calibri" panose="020F0502020204030204" pitchFamily="34" charset="0"/>
                <a:cs typeface="Aldhabi" panose="01000000000000000000" pitchFamily="2" charset="-78"/>
              </a:rPr>
              <a:t>Section 301, </a:t>
            </a:r>
            <a:r>
              <a:rPr lang="en-US" kern="100" dirty="0">
                <a:solidFill>
                  <a:schemeClr val="accent1"/>
                </a:solidFill>
                <a:effectLst/>
                <a:latin typeface="Aldhabi" panose="01000000000000000000" pitchFamily="2" charset="-78"/>
                <a:ea typeface="Calibri" panose="020F0502020204030204" pitchFamily="34" charset="0"/>
                <a:cs typeface="Aldhabi" panose="01000000000000000000" pitchFamily="2" charset="-78"/>
              </a:rPr>
              <a:t>Section IEEPA and 1-97 HTS </a:t>
            </a:r>
            <a:r>
              <a:rPr lang="en-US" kern="100" dirty="0">
                <a:solidFill>
                  <a:schemeClr val="accent6"/>
                </a:solidFill>
                <a:effectLst/>
                <a:latin typeface="Aldhabi" panose="01000000000000000000" pitchFamily="2" charset="-78"/>
                <a:ea typeface="Calibri" panose="020F0502020204030204" pitchFamily="34" charset="0"/>
                <a:cs typeface="Aldhabi" panose="01000000000000000000" pitchFamily="2" charset="-78"/>
              </a:rPr>
              <a:t>CN Origin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/>
              <a:t>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4466D1-73EF-94CB-EACB-523BA4502934}"/>
              </a:ext>
            </a:extLst>
          </p:cNvPr>
          <p:cNvSpPr txBox="1">
            <a:spLocks/>
          </p:cNvSpPr>
          <p:nvPr/>
        </p:nvSpPr>
        <p:spPr>
          <a:xfrm>
            <a:off x="6810374" y="2139695"/>
            <a:ext cx="4543425" cy="4037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CN Section 301 HTS goes first</a:t>
            </a:r>
          </a:p>
          <a:p>
            <a:r>
              <a:rPr lang="en-US" dirty="0"/>
              <a:t>Value will be 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788623-90A1-8438-4FD4-CA4B5ADE9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1681353"/>
            <a:ext cx="57912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09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37A9EE7-AAD3-049B-E71C-5B0BC0842FF9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C8C14B31-3D45-E558-E774-165D00794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335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4 - </a:t>
            </a:r>
            <a:r>
              <a:rPr lang="en-US" kern="100" dirty="0">
                <a:solidFill>
                  <a:schemeClr val="accent1"/>
                </a:solidFill>
                <a:effectLst/>
                <a:latin typeface="Aldhabi" panose="01000000000000000000" pitchFamily="2" charset="-78"/>
                <a:ea typeface="Calibri" panose="020F0502020204030204" pitchFamily="34" charset="0"/>
                <a:cs typeface="Aldhabi" panose="01000000000000000000" pitchFamily="2" charset="-78"/>
              </a:rPr>
              <a:t>Section 301, </a:t>
            </a:r>
            <a:r>
              <a:rPr lang="en-US" kern="100" dirty="0">
                <a:solidFill>
                  <a:srgbClr val="00B050"/>
                </a:solidFill>
                <a:effectLst/>
                <a:latin typeface="Aldhabi" panose="01000000000000000000" pitchFamily="2" charset="-78"/>
                <a:ea typeface="Calibri" panose="020F0502020204030204" pitchFamily="34" charset="0"/>
                <a:cs typeface="Aldhabi" panose="01000000000000000000" pitchFamily="2" charset="-78"/>
              </a:rPr>
              <a:t>Section IEEPA </a:t>
            </a:r>
            <a:r>
              <a:rPr lang="en-US" kern="100" dirty="0">
                <a:solidFill>
                  <a:schemeClr val="accent1"/>
                </a:solidFill>
                <a:effectLst/>
                <a:latin typeface="Aldhabi" panose="01000000000000000000" pitchFamily="2" charset="-78"/>
                <a:ea typeface="Calibri" panose="020F0502020204030204" pitchFamily="34" charset="0"/>
                <a:cs typeface="Aldhabi" panose="01000000000000000000" pitchFamily="2" charset="-78"/>
              </a:rPr>
              <a:t>and 1-97 HTS </a:t>
            </a:r>
            <a:r>
              <a:rPr lang="en-US" kern="100" dirty="0">
                <a:solidFill>
                  <a:schemeClr val="accent6"/>
                </a:solidFill>
                <a:effectLst/>
                <a:latin typeface="Aldhabi" panose="01000000000000000000" pitchFamily="2" charset="-78"/>
                <a:ea typeface="Calibri" panose="020F0502020204030204" pitchFamily="34" charset="0"/>
                <a:cs typeface="Aldhabi" panose="01000000000000000000" pitchFamily="2" charset="-78"/>
              </a:rPr>
              <a:t>CN Origin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/>
              <a:t>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108CA93-52B6-33A2-5183-74DA0C9553E1}"/>
              </a:ext>
            </a:extLst>
          </p:cNvPr>
          <p:cNvSpPr txBox="1">
            <a:spLocks/>
          </p:cNvSpPr>
          <p:nvPr/>
        </p:nvSpPr>
        <p:spPr>
          <a:xfrm>
            <a:off x="6810374" y="2139695"/>
            <a:ext cx="4543425" cy="4037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CN Section IEEPA goes Second . </a:t>
            </a:r>
          </a:p>
          <a:p>
            <a:r>
              <a:rPr lang="en-US" dirty="0"/>
              <a:t>Please note that after 3/4/25 HTS 99030124 applies</a:t>
            </a:r>
          </a:p>
          <a:p>
            <a:r>
              <a:rPr lang="en-US" dirty="0"/>
              <a:t>Value is 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EEA6F8-D59A-5FCC-E7E2-001B138D5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87" y="1690687"/>
            <a:ext cx="571500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32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98C292-2407-408F-417E-A8B3B5A86EE0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" y="0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B54E84D-3AE4-A060-16E7-A08619A97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335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4 - </a:t>
            </a:r>
            <a:r>
              <a:rPr lang="en-US" kern="100" dirty="0">
                <a:solidFill>
                  <a:schemeClr val="accent1"/>
                </a:solidFill>
                <a:effectLst/>
                <a:latin typeface="Aldhabi" panose="01000000000000000000" pitchFamily="2" charset="-78"/>
                <a:ea typeface="Calibri" panose="020F0502020204030204" pitchFamily="34" charset="0"/>
                <a:cs typeface="Aldhabi" panose="01000000000000000000" pitchFamily="2" charset="-78"/>
              </a:rPr>
              <a:t>Section 301, Section IEEPA and </a:t>
            </a:r>
            <a:r>
              <a:rPr lang="en-US" kern="100" dirty="0">
                <a:solidFill>
                  <a:srgbClr val="00B050"/>
                </a:solidFill>
                <a:effectLst/>
                <a:latin typeface="Aldhabi" panose="01000000000000000000" pitchFamily="2" charset="-78"/>
                <a:ea typeface="Calibri" panose="020F0502020204030204" pitchFamily="34" charset="0"/>
                <a:cs typeface="Aldhabi" panose="01000000000000000000" pitchFamily="2" charset="-78"/>
              </a:rPr>
              <a:t>1-97 HTS CN Origin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/>
              <a:t>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CB01F4-5FEA-909F-1981-2EFCD96AA221}"/>
              </a:ext>
            </a:extLst>
          </p:cNvPr>
          <p:cNvSpPr txBox="1">
            <a:spLocks/>
          </p:cNvSpPr>
          <p:nvPr/>
        </p:nvSpPr>
        <p:spPr>
          <a:xfrm>
            <a:off x="6810374" y="2139696"/>
            <a:ext cx="4543425" cy="1070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1-97 HTS goes last</a:t>
            </a:r>
          </a:p>
          <a:p>
            <a:r>
              <a:rPr lang="en-US" dirty="0"/>
              <a:t>Include value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58B1B4C-090B-0654-D091-DF1974ECC7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0374" y="3399283"/>
            <a:ext cx="2686050" cy="24003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96328-EE17-3ADE-C9D4-DFA3713683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487" y="1679638"/>
            <a:ext cx="573405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62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E2011C-BFB3-B428-B2CC-ACC9A2CE4156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F08DB1-DBB7-3B1D-A1E8-EF50F4F7D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234"/>
            <a:ext cx="10515600" cy="32480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5 -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Section 301</a:t>
            </a:r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, Section IEEPA, Section 232, and 1-97 HTS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CN Origin</a:t>
            </a:r>
            <a:b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endParaRPr lang="en-US" dirty="0">
              <a:solidFill>
                <a:schemeClr val="accent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7ECD07-6C8F-448B-DE4F-346E0BB6E021}"/>
              </a:ext>
            </a:extLst>
          </p:cNvPr>
          <p:cNvSpPr txBox="1">
            <a:spLocks/>
          </p:cNvSpPr>
          <p:nvPr/>
        </p:nvSpPr>
        <p:spPr>
          <a:xfrm>
            <a:off x="6810374" y="2139695"/>
            <a:ext cx="4543425" cy="4037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CN Section 301 HTS is first</a:t>
            </a:r>
          </a:p>
          <a:p>
            <a:r>
              <a:rPr lang="en-US" dirty="0"/>
              <a:t>Value is 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3919F0-DB3F-72A0-54D2-11BB8C153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672209"/>
            <a:ext cx="5819775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60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F9497E2-0E41-97FA-A11C-E13D8936E5CF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73EF8AA-2598-9612-84EF-46FE8A00F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0" y="367474"/>
            <a:ext cx="10515600" cy="32480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5 - Section 301,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Section IEEPA</a:t>
            </a:r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, Section 232, and 1-97 HTS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CN Origin</a:t>
            </a:r>
            <a:b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endParaRPr lang="en-US" dirty="0">
              <a:solidFill>
                <a:schemeClr val="accent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EEC2597-CA38-E372-6C86-664E9D9F9FEB}"/>
              </a:ext>
            </a:extLst>
          </p:cNvPr>
          <p:cNvSpPr txBox="1">
            <a:spLocks/>
          </p:cNvSpPr>
          <p:nvPr/>
        </p:nvSpPr>
        <p:spPr>
          <a:xfrm>
            <a:off x="6810374" y="2139695"/>
            <a:ext cx="4543425" cy="4037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CN Section IEEPA goes Second . </a:t>
            </a:r>
          </a:p>
          <a:p>
            <a:r>
              <a:rPr lang="en-US" dirty="0"/>
              <a:t>Please note that after 3/4/25 HTS 99030124 applies</a:t>
            </a:r>
          </a:p>
          <a:p>
            <a:r>
              <a:rPr lang="en-US" dirty="0"/>
              <a:t>Value is 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5AE912-5926-D07F-D0D8-57B0A8E7A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48" y="1615630"/>
            <a:ext cx="5743575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779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3CBDEED-6259-C97C-3E2E-365668317AEB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EAA4C61-C06F-45FF-26DC-A482B9C64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234"/>
            <a:ext cx="10515600" cy="32480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5 - Section 301, Section IEEPA,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Section 232</a:t>
            </a:r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, and 1-97 HTS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CN Origin</a:t>
            </a:r>
            <a:b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endParaRPr lang="en-US" dirty="0">
              <a:solidFill>
                <a:schemeClr val="accent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0533BFD-C3AB-C812-63A5-1C898FB5A68D}"/>
              </a:ext>
            </a:extLst>
          </p:cNvPr>
          <p:cNvSpPr txBox="1">
            <a:spLocks/>
          </p:cNvSpPr>
          <p:nvPr/>
        </p:nvSpPr>
        <p:spPr>
          <a:xfrm>
            <a:off x="6970549" y="2258568"/>
            <a:ext cx="4543425" cy="4037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Section 232 HTS is third</a:t>
            </a:r>
          </a:p>
          <a:p>
            <a:r>
              <a:rPr lang="en-US" dirty="0"/>
              <a:t>Value is 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4C3294-51EE-2107-8C61-BA2F399E2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88" y="1697926"/>
            <a:ext cx="571500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86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B32487C-02AD-8E13-3626-CB052BEAC6E5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77C45F7-ECBC-A041-4E9E-9F4145B8E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234"/>
            <a:ext cx="10515600" cy="32480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5 - Section 301, Section IEEPA, Section 232, and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1-97 HTS CN Origin</a:t>
            </a:r>
            <a:b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endParaRPr lang="en-US" dirty="0">
              <a:solidFill>
                <a:schemeClr val="accent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B3C69C8-6D7A-2C73-1A22-EA777DDA554D}"/>
              </a:ext>
            </a:extLst>
          </p:cNvPr>
          <p:cNvSpPr txBox="1">
            <a:spLocks/>
          </p:cNvSpPr>
          <p:nvPr/>
        </p:nvSpPr>
        <p:spPr>
          <a:xfrm>
            <a:off x="6810374" y="2139695"/>
            <a:ext cx="4543425" cy="4037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DB8D7EB-BE98-BDA0-D505-AFA9993EAFBA}"/>
              </a:ext>
            </a:extLst>
          </p:cNvPr>
          <p:cNvSpPr txBox="1">
            <a:spLocks/>
          </p:cNvSpPr>
          <p:nvPr/>
        </p:nvSpPr>
        <p:spPr>
          <a:xfrm>
            <a:off x="6970549" y="2139694"/>
            <a:ext cx="4543425" cy="4037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1-97 HTS is last</a:t>
            </a:r>
          </a:p>
          <a:p>
            <a:r>
              <a:rPr lang="en-US" dirty="0"/>
              <a:t>Value is included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E61770-DC27-4688-2429-36D11918A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49" y="1700211"/>
            <a:ext cx="571500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895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077E48-28EA-D683-87CA-3817215686F8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3A3A92-3828-2E3F-84DA-5791BB83E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8873"/>
            <a:ext cx="11823192" cy="98755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6 –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Repair 98020040/50 </a:t>
            </a:r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, Section 301, Section IEEPA, 1-97 HTS Dutiable Repair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CN Origin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549571E-0AA0-1256-8398-746A680D9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6896" y="2258568"/>
            <a:ext cx="5096256" cy="4062063"/>
          </a:xfrm>
        </p:spPr>
        <p:txBody>
          <a:bodyPr/>
          <a:lstStyle/>
          <a:p>
            <a:r>
              <a:rPr lang="en-US" dirty="0"/>
              <a:t>9802 repair HTS goes first</a:t>
            </a:r>
          </a:p>
          <a:p>
            <a:r>
              <a:rPr lang="en-US" dirty="0"/>
              <a:t>Must include Value of product excluding repair value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ACAAC7-C247-9FC6-63D3-9E946DDC8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596" y="1649920"/>
            <a:ext cx="5829300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28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124CDD-FC41-088A-5B59-B0526273DBC4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695F7F-115C-8CE1-43EB-32E5B738E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92" y="78484"/>
            <a:ext cx="11741123" cy="10462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6 – Repair 98020040/50 ,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Section 301</a:t>
            </a:r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, Section IEEPA, 1-97 HTS Dutiable Repair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CN Origin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E335B-997E-B5FA-3748-DE8AA9043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4" y="2139695"/>
            <a:ext cx="4543425" cy="4037267"/>
          </a:xfrm>
        </p:spPr>
        <p:txBody>
          <a:bodyPr/>
          <a:lstStyle/>
          <a:p>
            <a:r>
              <a:rPr lang="en-US" dirty="0"/>
              <a:t>Section 301 goes second</a:t>
            </a:r>
          </a:p>
          <a:p>
            <a:r>
              <a:rPr lang="en-US" dirty="0"/>
              <a:t>Section 301 Value is 0</a:t>
            </a:r>
          </a:p>
          <a:p>
            <a:r>
              <a:rPr lang="en-US" dirty="0"/>
              <a:t>If Repairs done in MX or CA, FTA “S” may be applicable to avoid Section 301 duty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47CBB6-9FBD-2BC2-554A-2FCD73093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603" y="1691449"/>
            <a:ext cx="5734050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610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BECB6F5-30A4-66D8-547C-EA6AA9616563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981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BFF20-7CF4-205A-EA6B-7E5F16758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80999"/>
          </a:xfrm>
        </p:spPr>
        <p:txBody>
          <a:bodyPr/>
          <a:lstStyle/>
          <a:p>
            <a:r>
              <a:rPr lang="en-US" dirty="0"/>
              <a:t>During Entry line review the following pop up will appear.  Select Yes to obtain additional line.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133695-A572-3A7B-A2EA-0DE840EAB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81"/>
            <a:ext cx="10515600" cy="5520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Notes to remember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2BC375-70A7-4B0A-00A2-0A11E5D02E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5861" y="2840736"/>
            <a:ext cx="467677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139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4CBD448-75CB-38AE-3C4A-D400B2A08277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E66CE-BC97-8C39-82A2-628BFB7F9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2" y="1709928"/>
            <a:ext cx="5017008" cy="4467035"/>
          </a:xfrm>
        </p:spPr>
        <p:txBody>
          <a:bodyPr/>
          <a:lstStyle/>
          <a:p>
            <a:r>
              <a:rPr lang="en-US" dirty="0"/>
              <a:t>Section IEEPA goes Third</a:t>
            </a:r>
          </a:p>
          <a:p>
            <a:r>
              <a:rPr lang="en-US" dirty="0"/>
              <a:t>Value is 0</a:t>
            </a:r>
          </a:p>
          <a:p>
            <a:r>
              <a:rPr lang="en-US" dirty="0"/>
              <a:t>If Repair done on MX or CA, FTA “S” might be applicable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F5AE2A8-ED7E-4466-3DA2-988B75382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92" y="78484"/>
            <a:ext cx="11917907" cy="10462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6 – Repair 98020040/50 , Section 301,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Section IEEPA</a:t>
            </a:r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, 1-97 HTS Dutiable Repair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CN Origin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1D8A31-30F2-24DE-D67D-96E27296B3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095" y="1662113"/>
            <a:ext cx="569595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20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2101719-AF0C-584F-36C9-BCF4776E1A0A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A19D0D3-A0FB-19A3-2EC9-2AF1ABED9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" y="78484"/>
            <a:ext cx="11804677" cy="10462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6 – Repair 98020040/50 , Section 301, Section IEEPA,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1-97 HTS Dutiable Repair CN Origin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645FFC3-1BEC-91FF-BE52-AFAC36BC36C0}"/>
              </a:ext>
            </a:extLst>
          </p:cNvPr>
          <p:cNvSpPr txBox="1">
            <a:spLocks/>
          </p:cNvSpPr>
          <p:nvPr/>
        </p:nvSpPr>
        <p:spPr>
          <a:xfrm>
            <a:off x="6336792" y="1709929"/>
            <a:ext cx="5017008" cy="1874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1-97 HTS goes last</a:t>
            </a:r>
          </a:p>
          <a:p>
            <a:r>
              <a:rPr lang="en-US" dirty="0"/>
              <a:t>Must include Repair value</a:t>
            </a:r>
          </a:p>
          <a:p>
            <a:r>
              <a:rPr lang="en-US" dirty="0"/>
              <a:t>Do not include FTA, duty must be calculated.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FE958A-4759-E2BC-58F7-3AFEF22EBF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2271" y="3584449"/>
            <a:ext cx="2686050" cy="24003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CA843-34DD-B45F-FF65-5AE89615F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C469A98-4328-8F96-9B07-B8C862F8E6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486" y="1681163"/>
            <a:ext cx="5705475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344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98B284-F14B-5F8F-9C70-BC302D15E824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D1F97A8-36A6-E0D8-67BF-A7B49752F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" y="78484"/>
            <a:ext cx="11996928" cy="10462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7 –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Further Processing 980200/50/60/80 </a:t>
            </a:r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, Section 301, Section IEEPA, 1-97 HTS Dutiable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CN Origin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6D09123-2462-E570-B6E9-56460EC0AAA0}"/>
              </a:ext>
            </a:extLst>
          </p:cNvPr>
          <p:cNvSpPr txBox="1">
            <a:spLocks/>
          </p:cNvSpPr>
          <p:nvPr/>
        </p:nvSpPr>
        <p:spPr>
          <a:xfrm>
            <a:off x="6336792" y="1709929"/>
            <a:ext cx="5017008" cy="1874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9802 HTS assembly is first</a:t>
            </a:r>
          </a:p>
          <a:p>
            <a:r>
              <a:rPr lang="en-US" dirty="0"/>
              <a:t>Include non dutiable Value of product without processing.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E6A2EB-BEE4-D689-A946-548B2D1488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97" y="1709929"/>
            <a:ext cx="5467350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75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53FAAF-C5D3-EF26-43B7-14EC0601A902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4222BC49-8F74-9CDD-9824-7BD43D87D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" y="78484"/>
            <a:ext cx="11996928" cy="10462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7 – Further Processing 98020050/60/80 ,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Section 301</a:t>
            </a:r>
            <a:r>
              <a:rPr lang="en-US" dirty="0">
                <a:solidFill>
                  <a:srgbClr val="0070C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, Section IEEPA, 1-97 HTS Dutiable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CN </a:t>
            </a:r>
            <a:r>
              <a:rPr lang="en-US" dirty="0" err="1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Orign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E185084-51E2-A0B5-169B-57BE681B1532}"/>
              </a:ext>
            </a:extLst>
          </p:cNvPr>
          <p:cNvSpPr txBox="1">
            <a:spLocks/>
          </p:cNvSpPr>
          <p:nvPr/>
        </p:nvSpPr>
        <p:spPr>
          <a:xfrm>
            <a:off x="6336792" y="1709928"/>
            <a:ext cx="5074920" cy="3566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CN Section 301 goes second</a:t>
            </a:r>
          </a:p>
          <a:p>
            <a:r>
              <a:rPr lang="en-US" dirty="0"/>
              <a:t>Section 301 Value is 0</a:t>
            </a:r>
          </a:p>
          <a:p>
            <a:r>
              <a:rPr lang="en-US" dirty="0"/>
              <a:t>If Further Processing  done in MX or CA, FTA “S” may be applicable to avoid Section 301 duty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751DD4-31FC-6F74-957C-91ED99D5B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38" y="1709929"/>
            <a:ext cx="5705475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917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A1F380-3ABF-9102-7C3F-B1B43BF63CC9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99CB5D0-7BA3-811B-15EA-68E2D48E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" y="78484"/>
            <a:ext cx="11996928" cy="10462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7 – Further Processing 98020050/60/80 , Section 301,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Section IEEPA</a:t>
            </a:r>
            <a:r>
              <a:rPr lang="en-US" dirty="0">
                <a:solidFill>
                  <a:srgbClr val="0070C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, 1-97 HTS Dutiable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CN Origin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F1E9AD-C1BD-973C-C46E-2749698B2DCE}"/>
              </a:ext>
            </a:extLst>
          </p:cNvPr>
          <p:cNvSpPr txBox="1">
            <a:spLocks/>
          </p:cNvSpPr>
          <p:nvPr/>
        </p:nvSpPr>
        <p:spPr>
          <a:xfrm>
            <a:off x="6336792" y="1709928"/>
            <a:ext cx="5017008" cy="362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CN Section IEEPA is third</a:t>
            </a:r>
          </a:p>
          <a:p>
            <a:r>
              <a:rPr lang="en-US" dirty="0"/>
              <a:t>Value must be 0</a:t>
            </a:r>
          </a:p>
          <a:p>
            <a:r>
              <a:rPr lang="en-US" dirty="0"/>
              <a:t>If Further Processing  done in MX or CA, FTA “S” may be applicable to avoid Section IEEPA duty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5C1684-2A22-70D3-B364-8394C7081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818" y="1709929"/>
            <a:ext cx="5753100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441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421A4C-7695-5AAE-3EFE-D706FE1CC513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C699933-1244-F8B2-EA9B-EC3ACAA0D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" y="78484"/>
            <a:ext cx="11996928" cy="10462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7 – Further Processing 98020050/60/80 , Section 301, Section IEEPA,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1-97 HTS Dutiable CN Origin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16230D-0F11-F37F-1653-FD4A45232085}"/>
              </a:ext>
            </a:extLst>
          </p:cNvPr>
          <p:cNvSpPr txBox="1">
            <a:spLocks/>
          </p:cNvSpPr>
          <p:nvPr/>
        </p:nvSpPr>
        <p:spPr>
          <a:xfrm>
            <a:off x="6336792" y="1709929"/>
            <a:ext cx="5017008" cy="1874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1-97 HTS is last</a:t>
            </a:r>
          </a:p>
          <a:p>
            <a:r>
              <a:rPr lang="en-US" dirty="0"/>
              <a:t>Processing Assembly dutiable value is included</a:t>
            </a:r>
          </a:p>
          <a:p>
            <a:r>
              <a:rPr lang="en-US" dirty="0"/>
              <a:t>FTA does not apply on CN dutiable assembly line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31B73A-EC84-9BD4-A3E9-9411B3E808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" y="1709929"/>
            <a:ext cx="571500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141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A47A28C-FD38-B927-1BB9-0F6165A23FD7}"/>
              </a:ext>
            </a:extLst>
          </p:cNvPr>
          <p:cNvPicPr/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9C069E7-0FC7-7D7A-7E6E-738577E2DE64}"/>
              </a:ext>
            </a:extLst>
          </p:cNvPr>
          <p:cNvSpPr/>
          <p:nvPr/>
        </p:nvSpPr>
        <p:spPr>
          <a:xfrm>
            <a:off x="3969458" y="2967335"/>
            <a:ext cx="425308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cap="none" spc="0" dirty="0">
                <a:ln/>
                <a:solidFill>
                  <a:schemeClr val="accent4"/>
                </a:solidFill>
                <a:effectLst>
                  <a:outerShdw blurRad="50800" dist="50800" dir="5400000" algn="ctr" rotWithShape="0">
                    <a:srgbClr val="000000">
                      <a:alpha val="85000"/>
                    </a:srgbClr>
                  </a:outerShdw>
                </a:effectLst>
                <a:latin typeface="Abadi" panose="020B0604020104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7994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E1D98A-05AF-25CD-74EA-B2D55C4C9DDD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981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74152D-D3C1-11C0-3741-FCE9FEE9A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80999"/>
          </a:xfrm>
        </p:spPr>
        <p:txBody>
          <a:bodyPr/>
          <a:lstStyle/>
          <a:p>
            <a:r>
              <a:rPr lang="en-US" dirty="0"/>
              <a:t>All duty calculations will be done at the end after a successful local verify process: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E9AD6B3-3D51-0B40-0B6F-622DEEBB3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81"/>
            <a:ext cx="10515600" cy="5520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Notes to remember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199B920-B9F9-1A09-19CE-3CD4105CB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1224" y="2975039"/>
            <a:ext cx="268605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314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0576AE-5147-F671-DB49-8F3FDC8E36AC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3852A87-FD80-DF06-F7CC-DD62AA7FC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81"/>
            <a:ext cx="10515600" cy="5520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1 -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Section IEEPA </a:t>
            </a:r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and 1-97 HTS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MX ORIGIN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B5D12B7-4027-C182-2EC5-718AEB041E2A}"/>
              </a:ext>
            </a:extLst>
          </p:cNvPr>
          <p:cNvSpPr txBox="1">
            <a:spLocks/>
          </p:cNvSpPr>
          <p:nvPr/>
        </p:nvSpPr>
        <p:spPr>
          <a:xfrm>
            <a:off x="6810374" y="2139695"/>
            <a:ext cx="4543425" cy="4037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MX Origin Section IEEPA goes first</a:t>
            </a:r>
          </a:p>
          <a:p>
            <a:r>
              <a:rPr lang="en-US" dirty="0"/>
              <a:t>Value is 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F353CC-7835-798F-B948-329348D38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289" y="1692021"/>
            <a:ext cx="64865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261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A0C10C-AF82-BB64-F9B0-23E2D21A236F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61EC91A-E93A-4040-CF2C-37A7939B2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81"/>
            <a:ext cx="10515600" cy="5520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1 - Section IEEPA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and 1-97 HTS MX ORIGIN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F53044-AF06-A33A-5E1A-C6E04EF937C9}"/>
              </a:ext>
            </a:extLst>
          </p:cNvPr>
          <p:cNvSpPr txBox="1">
            <a:spLocks/>
          </p:cNvSpPr>
          <p:nvPr/>
        </p:nvSpPr>
        <p:spPr>
          <a:xfrm>
            <a:off x="6810374" y="2139695"/>
            <a:ext cx="4543425" cy="4037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1-97 HTS goes last</a:t>
            </a:r>
          </a:p>
          <a:p>
            <a:r>
              <a:rPr lang="en-US" dirty="0"/>
              <a:t>Include dutiable value on this line</a:t>
            </a:r>
          </a:p>
          <a:p>
            <a:r>
              <a:rPr lang="en-US" dirty="0"/>
              <a:t>If USMCA applies “S” will go here.</a:t>
            </a:r>
          </a:p>
          <a:p>
            <a:r>
              <a:rPr lang="en-US" dirty="0"/>
              <a:t>Please note that USMCA will not reduce the 9903 duty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3B62B8-B188-1AED-2C8E-242105BB0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065" y="1700212"/>
            <a:ext cx="571500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983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95373AD-A678-4484-8303-6392B2DE40A1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44CDF56-73D4-0208-5BF4-EF6B8403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8873"/>
            <a:ext cx="11823192" cy="98755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2 –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Repair 98020040/50 </a:t>
            </a:r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, Section IEEPA, 1-97 HTS Dutiable Repair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MX Origin</a:t>
            </a:r>
          </a:p>
        </p:txBody>
      </p:sp>
      <p:sp>
        <p:nvSpPr>
          <p:cNvPr id="6" name="Content Placeholder 13">
            <a:extLst>
              <a:ext uri="{FF2B5EF4-FFF2-40B4-BE49-F238E27FC236}">
                <a16:creationId xmlns:a16="http://schemas.microsoft.com/office/drawing/2014/main" id="{CC908D41-A2E4-A979-AE48-5E17F05B1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6896" y="2258568"/>
            <a:ext cx="5096256" cy="4062063"/>
          </a:xfrm>
        </p:spPr>
        <p:txBody>
          <a:bodyPr/>
          <a:lstStyle/>
          <a:p>
            <a:r>
              <a:rPr lang="en-US" dirty="0"/>
              <a:t>9802 repair HTS goes first</a:t>
            </a:r>
          </a:p>
          <a:p>
            <a:r>
              <a:rPr lang="en-US" dirty="0"/>
              <a:t>Must include Value of product excluding repair value</a:t>
            </a:r>
          </a:p>
          <a:p>
            <a:r>
              <a:rPr lang="en-US" dirty="0"/>
              <a:t>This value is non dutiable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952BEE-BE43-0846-6012-37FD04F1CA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906" y="1663827"/>
            <a:ext cx="5934075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21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410E41-5B79-BD7F-E05C-85530D560827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35B9149-D094-EB4A-93DD-53A622FD8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8873"/>
            <a:ext cx="11823192" cy="98755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2 – Repair 98020040/50 ,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Section IEEPA</a:t>
            </a:r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, 1-97 HTS Dutiable Repair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MX Origin</a:t>
            </a:r>
          </a:p>
        </p:txBody>
      </p:sp>
      <p:sp>
        <p:nvSpPr>
          <p:cNvPr id="6" name="Content Placeholder 13">
            <a:extLst>
              <a:ext uri="{FF2B5EF4-FFF2-40B4-BE49-F238E27FC236}">
                <a16:creationId xmlns:a16="http://schemas.microsoft.com/office/drawing/2014/main" id="{D4A19796-F164-6995-6E37-18610E031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6896" y="2258568"/>
            <a:ext cx="5096256" cy="4062063"/>
          </a:xfrm>
        </p:spPr>
        <p:txBody>
          <a:bodyPr/>
          <a:lstStyle/>
          <a:p>
            <a:r>
              <a:rPr lang="en-US" dirty="0"/>
              <a:t>MX Section IEEPA goes second</a:t>
            </a:r>
          </a:p>
          <a:p>
            <a:r>
              <a:rPr lang="en-US" dirty="0"/>
              <a:t>Value is 0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7AE87D-A760-8A13-292C-C873231AFE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874" y="1687639"/>
            <a:ext cx="5667375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286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AA78B8F-5362-D466-F316-2198A175F465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421D822-FF6F-CB38-BDC8-189A82F14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8873"/>
            <a:ext cx="11823192" cy="98755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2 – Repair 98020040/50 , Section IEEPA,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1-97 HTS Dutiable Repair MX Origin</a:t>
            </a:r>
          </a:p>
        </p:txBody>
      </p:sp>
      <p:sp>
        <p:nvSpPr>
          <p:cNvPr id="6" name="Content Placeholder 13">
            <a:extLst>
              <a:ext uri="{FF2B5EF4-FFF2-40B4-BE49-F238E27FC236}">
                <a16:creationId xmlns:a16="http://schemas.microsoft.com/office/drawing/2014/main" id="{3B8FBFF4-AD31-AC74-1819-71D3D6BCF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6896" y="2258568"/>
            <a:ext cx="5096256" cy="4062063"/>
          </a:xfrm>
        </p:spPr>
        <p:txBody>
          <a:bodyPr/>
          <a:lstStyle/>
          <a:p>
            <a:r>
              <a:rPr lang="en-US" dirty="0"/>
              <a:t>1-97 HTS goes last</a:t>
            </a:r>
          </a:p>
          <a:p>
            <a:r>
              <a:rPr lang="en-US" dirty="0"/>
              <a:t>Include dutiable value on this line</a:t>
            </a:r>
          </a:p>
          <a:p>
            <a:r>
              <a:rPr lang="en-US" dirty="0"/>
              <a:t>If USMCA applies “S” will go here.</a:t>
            </a:r>
          </a:p>
          <a:p>
            <a:r>
              <a:rPr lang="en-US" dirty="0"/>
              <a:t>Please note that USMCA will not reduce the 9903 duty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A941BDD-26AC-AA4A-8117-D98F9818A4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48" y="1689163"/>
            <a:ext cx="5638800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966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22916A-EB42-6C21-519F-3AD0C774E003}"/>
              </a:ext>
            </a:extLst>
          </p:cNvPr>
          <p:cNvPicPr/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"/>
            <a:ext cx="12188499" cy="22494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969FDC-4425-F08F-252C-A88BD3345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81"/>
            <a:ext cx="10515600" cy="5520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Scenario 3 - </a:t>
            </a:r>
            <a:r>
              <a:rPr lang="en-US" dirty="0">
                <a:solidFill>
                  <a:srgbClr val="00B05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Section IEEPA </a:t>
            </a:r>
            <a:r>
              <a:rPr lang="en-US" dirty="0">
                <a:solidFill>
                  <a:schemeClr val="accent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and 1-97 HTS </a:t>
            </a:r>
            <a:r>
              <a:rPr lang="en-US" dirty="0">
                <a:solidFill>
                  <a:schemeClr val="accent6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CN Origin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7B0FCC2-58D6-B06F-D447-70981A60ABA2}"/>
              </a:ext>
            </a:extLst>
          </p:cNvPr>
          <p:cNvSpPr txBox="1">
            <a:spLocks/>
          </p:cNvSpPr>
          <p:nvPr/>
        </p:nvSpPr>
        <p:spPr>
          <a:xfrm>
            <a:off x="6810374" y="2139695"/>
            <a:ext cx="4543425" cy="4037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CN Section IEEPA goes first . </a:t>
            </a:r>
          </a:p>
          <a:p>
            <a:r>
              <a:rPr lang="en-US" dirty="0"/>
              <a:t>Please note that after 3/4/25 HTS 99030124 applies</a:t>
            </a:r>
          </a:p>
          <a:p>
            <a:r>
              <a:rPr lang="en-US" dirty="0"/>
              <a:t>Value is 0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6C98772-EC8E-FB3F-6B4B-A41C360275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9026" y="1679321"/>
            <a:ext cx="5481788" cy="4351338"/>
          </a:xfrm>
        </p:spPr>
      </p:pic>
    </p:spTree>
    <p:extLst>
      <p:ext uri="{BB962C8B-B14F-4D97-AF65-F5344CB8AC3E}">
        <p14:creationId xmlns:p14="http://schemas.microsoft.com/office/powerpoint/2010/main" val="1782749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773</Words>
  <Application>Microsoft Office PowerPoint</Application>
  <PresentationFormat>Widescreen</PresentationFormat>
  <Paragraphs>87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Abadi</vt:lpstr>
      <vt:lpstr>Aldhabi</vt:lpstr>
      <vt:lpstr>Aptos</vt:lpstr>
      <vt:lpstr>Aptos Display</vt:lpstr>
      <vt:lpstr>Arial</vt:lpstr>
      <vt:lpstr>Calibri</vt:lpstr>
      <vt:lpstr>Office Theme</vt:lpstr>
      <vt:lpstr>REVISED CHANGES TO ADDITIONAL HTS</vt:lpstr>
      <vt:lpstr>Notes to remember</vt:lpstr>
      <vt:lpstr>Notes to remember</vt:lpstr>
      <vt:lpstr>Scenario 1 - Section IEEPA and 1-97 HTS MX ORIGIN</vt:lpstr>
      <vt:lpstr>Scenario 1 - Section IEEPA and 1-97 HTS MX ORIGIN</vt:lpstr>
      <vt:lpstr>Scenario 2 – Repair 98020040/50 , Section IEEPA, 1-97 HTS Dutiable Repair MX Origin</vt:lpstr>
      <vt:lpstr>Scenario 2 – Repair 98020040/50 , Section IEEPA, 1-97 HTS Dutiable Repair MX Origin</vt:lpstr>
      <vt:lpstr>Scenario 2 – Repair 98020040/50 , Section IEEPA, 1-97 HTS Dutiable Repair MX Origin</vt:lpstr>
      <vt:lpstr>Scenario 3 - Section IEEPA and 1-97 HTS CN Origin</vt:lpstr>
      <vt:lpstr>Scenario 3 - Section IEEPA and 1-97 HTS CN Origin</vt:lpstr>
      <vt:lpstr>Scenario 4 - Section 301, Section IEEPA and 1-97 HTS CN Origin  </vt:lpstr>
      <vt:lpstr>Scenario 4 - Section 301, Section IEEPA and 1-97 HTS CN Origin  </vt:lpstr>
      <vt:lpstr>Scenario 4 - Section 301, Section IEEPA and 1-97 HTS CN Origin  </vt:lpstr>
      <vt:lpstr>Scenario 5 - Section 301, Section IEEPA, Section 232, and 1-97 HTS CN Origin </vt:lpstr>
      <vt:lpstr>Scenario 5 - Section 301, Section IEEPA, Section 232, and 1-97 HTS CN Origin </vt:lpstr>
      <vt:lpstr>Scenario 5 - Section 301, Section IEEPA, Section 232, and 1-97 HTS CN Origin </vt:lpstr>
      <vt:lpstr>Scenario 5 - Section 301, Section IEEPA, Section 232, and 1-97 HTS CN Origin </vt:lpstr>
      <vt:lpstr>Scenario 6 – Repair 98020040/50 , Section 301, Section IEEPA, 1-97 HTS Dutiable Repair CN Origin</vt:lpstr>
      <vt:lpstr>Scenario 6 – Repair 98020040/50 , Section 301, Section IEEPA, 1-97 HTS Dutiable Repair CN Origin</vt:lpstr>
      <vt:lpstr>Scenario 6 – Repair 98020040/50 , Section 301, Section IEEPA, 1-97 HTS Dutiable Repair CN Origin</vt:lpstr>
      <vt:lpstr>Scenario 6 – Repair 98020040/50 , Section 301, Section IEEPA, 1-97 HTS Dutiable Repair CN Origin</vt:lpstr>
      <vt:lpstr>Scenario 7 – Further Processing 980200/50/60/80 , Section 301, Section IEEPA, 1-97 HTS Dutiable CN Origin</vt:lpstr>
      <vt:lpstr>Scenario 7 – Further Processing 98020050/60/80 , Section 301, Section IEEPA, 1-97 HTS Dutiable CN Orign</vt:lpstr>
      <vt:lpstr>Scenario 7 – Further Processing 98020050/60/80 , Section 301, Section IEEPA, 1-97 HTS Dutiable CN Origin</vt:lpstr>
      <vt:lpstr>Scenario 7 – Further Processing 98020050/60/80 , Section 301, Section IEEPA, 1-97 HTS Dutiable CN Origin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Office365</dc:creator>
  <cp:lastModifiedBy>Office365</cp:lastModifiedBy>
  <cp:revision>5</cp:revision>
  <dcterms:created xsi:type="dcterms:W3CDTF">2025-02-12T16:07:46Z</dcterms:created>
  <dcterms:modified xsi:type="dcterms:W3CDTF">2025-03-04T19:04:50Z</dcterms:modified>
</cp:coreProperties>
</file>